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883" r:id="rId2"/>
  </p:sldMasterIdLst>
  <p:sldIdLst>
    <p:sldId id="258" r:id="rId3"/>
    <p:sldId id="313" r:id="rId4"/>
    <p:sldId id="307" r:id="rId5"/>
    <p:sldId id="297" r:id="rId6"/>
    <p:sldId id="298" r:id="rId7"/>
    <p:sldId id="304" r:id="rId8"/>
    <p:sldId id="305" r:id="rId9"/>
    <p:sldId id="301" r:id="rId10"/>
    <p:sldId id="296" r:id="rId11"/>
    <p:sldId id="316" r:id="rId12"/>
    <p:sldId id="302" r:id="rId13"/>
    <p:sldId id="315" r:id="rId14"/>
    <p:sldId id="314" r:id="rId1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CCCC"/>
    <a:srgbClr val="FF9933"/>
    <a:srgbClr val="FF9900"/>
    <a:srgbClr val="996633"/>
    <a:srgbClr val="66FF33"/>
    <a:srgbClr val="990033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74153" autoAdjust="0"/>
  </p:normalViewPr>
  <p:slideViewPr>
    <p:cSldViewPr>
      <p:cViewPr varScale="1">
        <p:scale>
          <a:sx n="68" d="100"/>
          <a:sy n="68" d="100"/>
        </p:scale>
        <p:origin x="1428" y="66"/>
      </p:cViewPr>
      <p:guideLst>
        <p:guide orient="horz" pos="28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7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8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9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91B6-C030-4EFB-8CD4-E7F0B50D062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8056907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5305F-44BB-40AB-9FB7-A2F272D9012D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3C56C-DD3C-4D83-8EED-F236B522327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8157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CD590-3C9A-4DBE-A007-CEBFFD4CBFEB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>
              <a:defRPr/>
            </a:pPr>
            <a:fld id="{820863D4-21A7-468A-BE05-15880ABF480B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93663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CD590-3C9A-4DBE-A007-CEBFFD4CBFEB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>
              <a:defRPr/>
            </a:pPr>
            <a:fld id="{820863D4-21A7-468A-BE05-15880ABF480B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4980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CD590-3C9A-4DBE-A007-CEBFFD4CBFEB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820863D4-21A7-468A-BE05-15880ABF480B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33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CD590-3C9A-4DBE-A007-CEBFFD4CBFEB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820863D4-21A7-468A-BE05-15880ABF480B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71650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CD590-3C9A-4DBE-A007-CEBFFD4CBFEB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863D4-21A7-468A-BE05-15880ABF480B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99033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CD590-3C9A-4DBE-A007-CEBFFD4CBFEB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863D4-21A7-468A-BE05-15880ABF480B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11231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04C1E-705A-40DE-9FDC-D8D87C813B75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D2650-5B97-4EE3-8237-EDC273A589B2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69806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fld id="{17DE0AB5-5669-4F54-A078-C9552A42DA37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1B3D8715-5D24-471B-B1FC-5E2C467E2FA6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57542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fld id="{50A0A739-55BB-4DB9-A232-B4B2C58E826A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>
              <a:defRPr/>
            </a:pPr>
            <a:fld id="{76228E8B-C9D9-46FB-8048-2822B2FD9A4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62097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FB926-79B6-4025-B2A1-1462F812A817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C85AD-B2AC-4FE9-AFE6-87BF3B7569CD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7278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fld id="{1D79B15B-24C7-49B6-B79E-96783BF59D55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fld id="{0E37A8E6-DDE4-4A54-9668-5F42D0E05A18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3388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1520B-EE1D-4EB4-83AA-433AED3A824F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15A0-FF3A-44F4-9F4B-0CDDCD629BE0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88850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C9BB9-7741-4508-8010-CDEE9ECBC4A0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9E382-A64C-4461-A971-BDC9DF3A71F7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5263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CD590-3C9A-4DBE-A007-CEBFFD4CBFEB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863D4-21A7-468A-BE05-15880ABF480B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338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C787A-B33E-4824-BDC4-BEBE4290E9E3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18ACA-B4D8-40A0-B055-3C83F36BA08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8868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E5F78F-A473-46B1-8276-6FF1B10E695C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BA7A-6FAC-4504-989C-60C9E31400EC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6365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2051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19" name="4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hangingPunct="1">
              <a:defRPr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hangingPunct="1">
              <a:defRPr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3FB5D765-2F68-4D10-AD03-235FA9EAAA4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0CD590-3C9A-4DBE-A007-CEBFFD4CBFEB}" type="datetimeFigureOut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0863D4-21A7-468A-BE05-15880ABF480B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549971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39" y="4005064"/>
            <a:ext cx="3856594" cy="2561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89" y="770390"/>
            <a:ext cx="996465" cy="116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1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5525920" cy="2437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ángulo 9"/>
          <p:cNvSpPr/>
          <p:nvPr/>
        </p:nvSpPr>
        <p:spPr>
          <a:xfrm>
            <a:off x="467544" y="1141546"/>
            <a:ext cx="6742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GABRIEL GONZALEZ VIDELA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39752" y="605171"/>
            <a:ext cx="2313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COLEGIO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7CB5A-09FD-482F-82A3-1D1974E8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PROCESO DE TITULACIÒN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DDA94-B595-48E9-9453-04ECD9429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957" y="2336874"/>
            <a:ext cx="4398640" cy="36124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s-CL" sz="2000" dirty="0"/>
          </a:p>
          <a:p>
            <a:r>
              <a:rPr lang="es-CL" sz="2000" dirty="0"/>
              <a:t>Egresados de 4º Medio se matriculan para realizar su Práctica Profesional, </a:t>
            </a:r>
          </a:p>
          <a:p>
            <a:r>
              <a:rPr lang="es-CL" sz="2000" dirty="0"/>
              <a:t>Se solicita cupo de práctica mediante carta tipo personalizada para la empresa que el estudiante eligió. Se especifica en Convenio de </a:t>
            </a:r>
            <a:r>
              <a:rPr lang="es-CL" sz="2000" dirty="0" err="1"/>
              <a:t>Pràctica</a:t>
            </a:r>
            <a:r>
              <a:rPr lang="es-CL" sz="2000" dirty="0"/>
              <a:t> fecha de inicio, horas y beneficios otorgados por la empresa al estudiante.</a:t>
            </a:r>
          </a:p>
          <a:p>
            <a:pPr marL="0" indent="0">
              <a:buNone/>
            </a:pPr>
            <a:r>
              <a:rPr lang="es-CL" sz="2000" dirty="0"/>
              <a:t> </a:t>
            </a:r>
          </a:p>
          <a:p>
            <a:endParaRPr lang="es-CL" sz="2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AA4E90-A66D-4DF0-B5AA-0A947AE04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3925" y="2336872"/>
            <a:ext cx="3359661" cy="3612405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endParaRPr lang="es-CL" dirty="0"/>
          </a:p>
          <a:p>
            <a:r>
              <a:rPr lang="es-CL" dirty="0"/>
              <a:t>Revisión de Plan de Practica con maestro tutor, estudiante y profesor guía.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Postulan vía on line a Beca de Práctica Profesional de Junaeb, apoyo de funcionario de colegio para completar datos en plataforma.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461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33505" y="1467171"/>
            <a:ext cx="8351838" cy="5256213"/>
          </a:xfrm>
          <a:ln>
            <a:noFill/>
          </a:ln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buFont typeface="Alefbet" pitchFamily="2" charset="2"/>
              <a:buNone/>
              <a:defRPr/>
            </a:pPr>
            <a:endParaRPr lang="es-ES_tradnl" sz="1400" b="1" dirty="0">
              <a:solidFill>
                <a:srgbClr val="333399"/>
              </a:solidFill>
            </a:endParaRPr>
          </a:p>
          <a:p>
            <a:pPr algn="ctr">
              <a:lnSpc>
                <a:spcPct val="80000"/>
              </a:lnSpc>
              <a:buFont typeface="Alefbet" pitchFamily="2" charset="2"/>
              <a:buNone/>
              <a:defRPr/>
            </a:pPr>
            <a:endParaRPr lang="es-ES_tradnl" sz="1400" b="1" dirty="0">
              <a:solidFill>
                <a:srgbClr val="00B0F0"/>
              </a:solidFill>
            </a:endParaRPr>
          </a:p>
          <a:p>
            <a:pPr marL="538163" indent="-444500">
              <a:lnSpc>
                <a:spcPct val="110000"/>
              </a:lnSpc>
              <a:buClr>
                <a:srgbClr val="333399"/>
              </a:buClr>
              <a:buFont typeface="Wingdings 2" panose="05020102010507070707" pitchFamily="18" charset="2"/>
              <a:buChar char=""/>
              <a:defRPr/>
            </a:pPr>
            <a:r>
              <a:rPr lang="es-ES_tradnl" sz="2100" dirty="0"/>
              <a:t>Aplicar las normas de control de calidad en la recepción y almacenaje de las materias primas, identificando insumos perecibles y </a:t>
            </a:r>
            <a:r>
              <a:rPr lang="es-ES_tradnl" sz="2100" dirty="0" err="1"/>
              <a:t>semi</a:t>
            </a:r>
            <a:r>
              <a:rPr lang="es-ES_tradnl" sz="2100" dirty="0"/>
              <a:t>-perecibles, y control de existencias.</a:t>
            </a:r>
          </a:p>
          <a:p>
            <a:pPr marL="538163" indent="-444500">
              <a:lnSpc>
                <a:spcPct val="110000"/>
              </a:lnSpc>
              <a:buClr>
                <a:srgbClr val="333399"/>
              </a:buClr>
              <a:buFont typeface="Wingdings 2" panose="05020102010507070707" pitchFamily="18" charset="2"/>
              <a:buChar char=""/>
              <a:defRPr/>
            </a:pPr>
            <a:r>
              <a:rPr lang="es-ES_tradnl" sz="2100" dirty="0"/>
              <a:t>Realizar las operaciones de preparación y conservación de alimentos para la producción aplicando las normas de higiene y prevención de riesgo.</a:t>
            </a:r>
          </a:p>
          <a:p>
            <a:pPr marL="538163" indent="-444500">
              <a:lnSpc>
                <a:spcPct val="110000"/>
              </a:lnSpc>
              <a:buClr>
                <a:srgbClr val="333399"/>
              </a:buClr>
              <a:buFont typeface="Wingdings 2" panose="05020102010507070707" pitchFamily="18" charset="2"/>
              <a:buChar char=""/>
              <a:defRPr/>
            </a:pPr>
            <a:r>
              <a:rPr lang="es-ES_tradnl" sz="2100" dirty="0"/>
              <a:t>Realizar las operaciones de preparación, terminación y presentación de los alimentos para los diferentes servicios de la industria gastronómica.</a:t>
            </a:r>
          </a:p>
          <a:p>
            <a:pPr marL="538163" indent="-444500">
              <a:lnSpc>
                <a:spcPct val="110000"/>
              </a:lnSpc>
              <a:buClr>
                <a:srgbClr val="333399"/>
              </a:buClr>
              <a:buFont typeface="Wingdings 2" panose="05020102010507070707" pitchFamily="18" charset="2"/>
              <a:buChar char=""/>
              <a:defRPr/>
            </a:pPr>
            <a:r>
              <a:rPr lang="es-ES_tradnl" sz="2100" dirty="0"/>
              <a:t>Planificar la producción planificando las actividades, considerando factor tiempo, procedimientos, costos y estándares de la empresa.</a:t>
            </a:r>
          </a:p>
          <a:p>
            <a:pPr>
              <a:lnSpc>
                <a:spcPct val="80000"/>
              </a:lnSpc>
              <a:buFontTx/>
              <a:buChar char="*"/>
              <a:defRPr/>
            </a:pPr>
            <a:endParaRPr lang="es-ES_tradnl" sz="2000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sz="900" b="1" dirty="0">
                <a:solidFill>
                  <a:srgbClr val="00B0F0"/>
                </a:solidFill>
              </a:rPr>
              <a:t>      </a:t>
            </a:r>
            <a:endParaRPr lang="es-ES_tradnl" sz="1000" b="1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s-ES_tradnl" sz="1000" b="1" dirty="0"/>
          </a:p>
        </p:txBody>
      </p:sp>
      <p:sp>
        <p:nvSpPr>
          <p:cNvPr id="5" name="AutoShape 1026"/>
          <p:cNvSpPr txBox="1">
            <a:spLocks noChangeArrowheads="1"/>
          </p:cNvSpPr>
          <p:nvPr/>
        </p:nvSpPr>
        <p:spPr bwMode="auto">
          <a:xfrm>
            <a:off x="179512" y="548680"/>
            <a:ext cx="7416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PERFIL PROFESIONAL</a:t>
            </a:r>
          </a:p>
          <a:p>
            <a:pPr>
              <a:defRPr/>
            </a:pPr>
            <a:r>
              <a:rPr lang="es-ES_tradn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TÉCNICO DE NIVEL MEDIO EN GASTRONOMÍA</a:t>
            </a:r>
            <a:endParaRPr lang="es-ES_tradnl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64704"/>
            <a:ext cx="49330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Resultado de imagen para COLLAGE DE PLA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3" b="70925"/>
          <a:stretch/>
        </p:blipFill>
        <p:spPr bwMode="auto">
          <a:xfrm>
            <a:off x="4609424" y="6084354"/>
            <a:ext cx="4355063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esultado de imagen para COLLAGE DE PLA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46" b="5366"/>
          <a:stretch/>
        </p:blipFill>
        <p:spPr bwMode="auto">
          <a:xfrm>
            <a:off x="179512" y="6084354"/>
            <a:ext cx="4429912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PROCESO DE POSTULACIÓN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2276872"/>
            <a:ext cx="4392488" cy="396044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CL" dirty="0"/>
              <a:t>CHARLA A CURSOS.</a:t>
            </a:r>
          </a:p>
          <a:p>
            <a:r>
              <a:rPr lang="es-CL" dirty="0"/>
              <a:t>LISTADO DE ESTUDIANTES INTERESADOS</a:t>
            </a:r>
          </a:p>
          <a:p>
            <a:r>
              <a:rPr lang="es-CL" dirty="0"/>
              <a:t>ENTREVISTA CON ESTUDIANTES, PADRES Y APODERADOS.</a:t>
            </a:r>
          </a:p>
          <a:p>
            <a:r>
              <a:rPr lang="es-CL" dirty="0"/>
              <a:t>MATRÍCULA DE ACUERDO A NÚMERO DE VACANTES - MES DICIEMBRE.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1988840"/>
            <a:ext cx="4032448" cy="4360823"/>
          </a:xfrm>
          <a:prstGeom prst="flowChartDocument">
            <a:avLst/>
          </a:prstGeom>
        </p:spPr>
      </p:pic>
    </p:spTree>
    <p:extLst>
      <p:ext uri="{BB962C8B-B14F-4D97-AF65-F5344CB8AC3E}">
        <p14:creationId xmlns:p14="http://schemas.microsoft.com/office/powerpoint/2010/main" val="89164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NOSOTROS PODEMOS,  Y TÚ… ATRÉVETE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0" b="-1"/>
          <a:stretch/>
        </p:blipFill>
        <p:spPr>
          <a:xfrm>
            <a:off x="1" y="1700807"/>
            <a:ext cx="9173476" cy="4464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330785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1" y="415498"/>
            <a:ext cx="366831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23" y="404664"/>
            <a:ext cx="3998653" cy="290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870">
            <a:off x="239453" y="3549778"/>
            <a:ext cx="39201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59">
            <a:off x="4294738" y="3190331"/>
            <a:ext cx="4272149" cy="320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57" y="1683024"/>
            <a:ext cx="4609887" cy="3457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57" y="1669714"/>
            <a:ext cx="4637513" cy="3861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2992">
            <a:off x="1670326" y="275600"/>
            <a:ext cx="5292080" cy="60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esultado de imagen para COLLAGE DE PLA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46" b="5366"/>
          <a:stretch/>
        </p:blipFill>
        <p:spPr bwMode="auto">
          <a:xfrm>
            <a:off x="179512" y="5661248"/>
            <a:ext cx="4429912" cy="1143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Resultado de imagen para COLLAGE DE PLA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3" b="70925"/>
          <a:stretch/>
        </p:blipFill>
        <p:spPr bwMode="auto">
          <a:xfrm>
            <a:off x="4609424" y="5661248"/>
            <a:ext cx="4355063" cy="1143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64704"/>
            <a:ext cx="49330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1043608" y="2852936"/>
            <a:ext cx="66271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28575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GASTRONOMÍA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27584" y="72620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EDUCACION MEDIA</a:t>
            </a:r>
          </a:p>
          <a:p>
            <a:pPr algn="ctr"/>
            <a:r>
              <a:rPr lang="es-E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TECNICO PROFESIONAL</a:t>
            </a:r>
          </a:p>
        </p:txBody>
      </p:sp>
    </p:spTree>
    <p:extLst>
      <p:ext uri="{BB962C8B-B14F-4D97-AF65-F5344CB8AC3E}">
        <p14:creationId xmlns:p14="http://schemas.microsoft.com/office/powerpoint/2010/main" val="281041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1026"/>
          <p:cNvSpPr>
            <a:spLocks noGrp="1" noChangeArrowheads="1"/>
          </p:cNvSpPr>
          <p:nvPr>
            <p:ph type="title"/>
          </p:nvPr>
        </p:nvSpPr>
        <p:spPr>
          <a:xfrm>
            <a:off x="539552" y="2056805"/>
            <a:ext cx="4824413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2400" dirty="0"/>
              <a:t>OBJETIVOS FUNDAMENTALES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2826277"/>
            <a:ext cx="8209061" cy="3274491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–"/>
              <a:defRPr/>
            </a:pPr>
            <a:r>
              <a:rPr lang="es-ES_tradnl" dirty="0"/>
              <a:t>Favorecer el desarrollo de destrezas, capacidades y actitudes que privilegien el aprendizaje del </a:t>
            </a:r>
            <a:r>
              <a:rPr lang="es-ES_tradnl" b="1" dirty="0"/>
              <a:t>“saber hacer” </a:t>
            </a:r>
            <a:r>
              <a:rPr lang="es-ES_tradnl" dirty="0"/>
              <a:t>para acceder y desarrollarse en el medio laboral de acuerdo a las competencias pertinentes a su área de trabajo.</a:t>
            </a:r>
          </a:p>
          <a:p>
            <a:pPr algn="just">
              <a:buFontTx/>
              <a:buChar char="–"/>
              <a:defRPr/>
            </a:pPr>
            <a:endParaRPr lang="es-ES_tradnl" dirty="0"/>
          </a:p>
          <a:p>
            <a:pPr algn="just">
              <a:buFontTx/>
              <a:buChar char="–"/>
              <a:defRPr/>
            </a:pPr>
            <a:r>
              <a:rPr lang="es-ES_tradnl" dirty="0"/>
              <a:t>Articular el dominio de competencias propias de la especialidad con el aprendizaje de los objetivos transversales como los objetivos y contenidos de la formación general.</a:t>
            </a:r>
          </a:p>
          <a:p>
            <a:pPr>
              <a:buFontTx/>
              <a:buChar char="–"/>
              <a:defRPr/>
            </a:pPr>
            <a:endParaRPr lang="es-ES_tradnl" b="1" dirty="0">
              <a:solidFill>
                <a:srgbClr val="00B0F0"/>
              </a:solidFill>
            </a:endParaRPr>
          </a:p>
          <a:p>
            <a:pPr>
              <a:buFontTx/>
              <a:buChar char="–"/>
              <a:defRPr/>
            </a:pPr>
            <a:endParaRPr lang="es-ES_tradnl" sz="2400" b="1" dirty="0">
              <a:solidFill>
                <a:srgbClr val="00B0F0"/>
              </a:solidFill>
            </a:endParaRPr>
          </a:p>
        </p:txBody>
      </p:sp>
      <p:sp>
        <p:nvSpPr>
          <p:cNvPr id="4" name="AutoShape 1026"/>
          <p:cNvSpPr txBox="1">
            <a:spLocks noChangeArrowheads="1"/>
          </p:cNvSpPr>
          <p:nvPr/>
        </p:nvSpPr>
        <p:spPr bwMode="auto">
          <a:xfrm>
            <a:off x="179512" y="548680"/>
            <a:ext cx="7416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EDUCACIÓN MEDIA TÉCNICO PROFESIONAL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64704"/>
            <a:ext cx="49330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64704"/>
            <a:ext cx="49330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1026"/>
          <p:cNvSpPr txBox="1">
            <a:spLocks noChangeArrowheads="1"/>
          </p:cNvSpPr>
          <p:nvPr/>
        </p:nvSpPr>
        <p:spPr bwMode="auto">
          <a:xfrm>
            <a:off x="179512" y="548680"/>
            <a:ext cx="7416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PLANES Y PROGRAMAS</a:t>
            </a:r>
          </a:p>
          <a:p>
            <a:pPr>
              <a:defRPr/>
            </a:pPr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3° Y 4° MEDIO 2020 - 2021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358"/>
              </p:ext>
            </p:extLst>
          </p:nvPr>
        </p:nvGraphicFramePr>
        <p:xfrm>
          <a:off x="539552" y="2420888"/>
          <a:ext cx="3946990" cy="350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529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FORMACION GENERAL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200" dirty="0"/>
                        <a:t>Lengua </a:t>
                      </a:r>
                      <a:r>
                        <a:rPr lang="es-CL" sz="1200"/>
                        <a:t>y</a:t>
                      </a:r>
                      <a:r>
                        <a:rPr lang="es-CL" sz="1200" baseline="0"/>
                        <a:t> Literatura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3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200" dirty="0"/>
                        <a:t>Matemática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3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200" dirty="0"/>
                        <a:t>Inglés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err="1"/>
                        <a:t>Educ</a:t>
                      </a:r>
                      <a:r>
                        <a:rPr lang="es-CL" sz="1200" dirty="0"/>
                        <a:t>. Ciudadana                              </a:t>
                      </a:r>
                    </a:p>
                    <a:p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</a:t>
                      </a:r>
                      <a:r>
                        <a:rPr lang="es-CL" sz="1200" dirty="0" err="1"/>
                        <a:t>hrs</a:t>
                      </a:r>
                      <a:r>
                        <a:rPr lang="es-CL" sz="12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200" dirty="0"/>
                        <a:t>Filosofía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</a:t>
                      </a:r>
                      <a:r>
                        <a:rPr lang="es-CL" sz="1200" dirty="0" err="1"/>
                        <a:t>hrs</a:t>
                      </a:r>
                      <a:r>
                        <a:rPr lang="es-CL" sz="12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200" dirty="0"/>
                        <a:t>Ciencias para la Ciudadanía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</a:t>
                      </a:r>
                      <a:r>
                        <a:rPr lang="es-CL" sz="1200" dirty="0" err="1"/>
                        <a:t>hrs</a:t>
                      </a:r>
                      <a:r>
                        <a:rPr lang="es-CL" sz="12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200" dirty="0" err="1"/>
                        <a:t>Educ</a:t>
                      </a:r>
                      <a:r>
                        <a:rPr lang="es-CL" sz="1200" dirty="0"/>
                        <a:t>. Física y Salud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</a:t>
                      </a:r>
                      <a:r>
                        <a:rPr lang="es-CL" sz="1200" dirty="0" err="1"/>
                        <a:t>hrs</a:t>
                      </a:r>
                      <a:r>
                        <a:rPr lang="es-CL" sz="12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200" dirty="0"/>
                        <a:t>Jefatura</a:t>
                      </a:r>
                    </a:p>
                    <a:p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 hr.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193">
                <a:tc>
                  <a:txBody>
                    <a:bodyPr/>
                    <a:lstStyle/>
                    <a:p>
                      <a:endParaRPr lang="es-CL" sz="200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172">
                <a:tc>
                  <a:txBody>
                    <a:bodyPr/>
                    <a:lstStyle/>
                    <a:p>
                      <a:r>
                        <a:rPr lang="es-CL" sz="1200" dirty="0"/>
                        <a:t>Total 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17 Horas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22926"/>
              </p:ext>
            </p:extLst>
          </p:nvPr>
        </p:nvGraphicFramePr>
        <p:xfrm>
          <a:off x="4813460" y="2420886"/>
          <a:ext cx="3946990" cy="354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376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FORMACION DIFERENCIADA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44">
                <a:tc>
                  <a:txBody>
                    <a:bodyPr/>
                    <a:lstStyle/>
                    <a:p>
                      <a:r>
                        <a:rPr lang="es-CL" sz="1200" dirty="0"/>
                        <a:t>Módulos</a:t>
                      </a:r>
                      <a:r>
                        <a:rPr lang="es-CL" sz="1200" baseline="0" dirty="0"/>
                        <a:t> Obligatorios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8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744">
                <a:tc>
                  <a:txBody>
                    <a:bodyPr/>
                    <a:lstStyle/>
                    <a:p>
                      <a:r>
                        <a:rPr lang="es-CL" sz="1200" dirty="0"/>
                        <a:t>Aprendizajes en</a:t>
                      </a:r>
                      <a:r>
                        <a:rPr lang="es-CL" sz="1200" baseline="0" dirty="0"/>
                        <a:t> la Empresa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15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73">
                <a:tc>
                  <a:txBody>
                    <a:bodyPr/>
                    <a:lstStyle/>
                    <a:p>
                      <a:r>
                        <a:rPr lang="es-CL" sz="1200" dirty="0"/>
                        <a:t>Análisis de la Experiencia en la Empresa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744"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744"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744"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170">
                <a:tc>
                  <a:txBody>
                    <a:bodyPr/>
                    <a:lstStyle/>
                    <a:p>
                      <a:endParaRPr lang="es-CL" sz="1200" dirty="0"/>
                    </a:p>
                    <a:p>
                      <a:endParaRPr lang="es-CL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392">
                <a:tc>
                  <a:txBody>
                    <a:bodyPr/>
                    <a:lstStyle/>
                    <a:p>
                      <a:endParaRPr lang="es-CL" sz="200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00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163">
                <a:tc>
                  <a:txBody>
                    <a:bodyPr/>
                    <a:lstStyle/>
                    <a:p>
                      <a:r>
                        <a:rPr lang="es-CL" sz="1200" dirty="0"/>
                        <a:t>Total 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25 Horas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64704"/>
            <a:ext cx="49330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1026"/>
          <p:cNvSpPr txBox="1">
            <a:spLocks noChangeArrowheads="1"/>
          </p:cNvSpPr>
          <p:nvPr/>
        </p:nvSpPr>
        <p:spPr bwMode="auto">
          <a:xfrm>
            <a:off x="179512" y="548680"/>
            <a:ext cx="7416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FORMACIÓN DIFERENCIADA</a:t>
            </a:r>
          </a:p>
          <a:p>
            <a:pPr>
              <a:defRPr/>
            </a:pPr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3° MEDIO PLAN COMÚN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37820"/>
              </p:ext>
            </p:extLst>
          </p:nvPr>
        </p:nvGraphicFramePr>
        <p:xfrm>
          <a:off x="467544" y="2420628"/>
          <a:ext cx="3946990" cy="1561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138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PRIMER SEMESTRE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69">
                <a:tc>
                  <a:txBody>
                    <a:bodyPr/>
                    <a:lstStyle/>
                    <a:p>
                      <a:r>
                        <a:rPr lang="es-CL" sz="1200" dirty="0"/>
                        <a:t>Recepción</a:t>
                      </a:r>
                      <a:r>
                        <a:rPr lang="es-CL" sz="1200" baseline="0" dirty="0"/>
                        <a:t> y Almacenamiento de Insumos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869">
                <a:tc>
                  <a:txBody>
                    <a:bodyPr/>
                    <a:lstStyle/>
                    <a:p>
                      <a:r>
                        <a:rPr lang="es-CL" sz="1200" dirty="0"/>
                        <a:t>Preparación, Diseño y Montaje de Buffet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869">
                <a:tc>
                  <a:txBody>
                    <a:bodyPr/>
                    <a:lstStyle/>
                    <a:p>
                      <a:r>
                        <a:rPr lang="es-CL" sz="1200" dirty="0"/>
                        <a:t>Higiene para la Elaboración de Alimentos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4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424314"/>
              </p:ext>
            </p:extLst>
          </p:nvPr>
        </p:nvGraphicFramePr>
        <p:xfrm>
          <a:off x="467544" y="4228715"/>
          <a:ext cx="3946990" cy="198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761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SEGUNDO SEMESTRE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623">
                <a:tc>
                  <a:txBody>
                    <a:bodyPr/>
                    <a:lstStyle/>
                    <a:p>
                      <a:r>
                        <a:rPr lang="es-CL" sz="1200" dirty="0"/>
                        <a:t>Elaboración de Alimentos de Baja Complejidad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4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623">
                <a:tc>
                  <a:txBody>
                    <a:bodyPr/>
                    <a:lstStyle/>
                    <a:p>
                      <a:r>
                        <a:rPr lang="es-CL" sz="1200" dirty="0"/>
                        <a:t>Planificación de la Producción Gastronómica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74">
                <a:tc>
                  <a:txBody>
                    <a:bodyPr/>
                    <a:lstStyle/>
                    <a:p>
                      <a:r>
                        <a:rPr lang="es-CL" sz="1200" dirty="0"/>
                        <a:t>Servicio de Comedores,</a:t>
                      </a:r>
                      <a:r>
                        <a:rPr lang="es-CL" sz="1200" baseline="0" dirty="0"/>
                        <a:t> Bares y Salones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2" descr="\\Colegio-474cfe0\Mis imágenes\2015\TP\IMG_05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17392" r="2790" b="2329"/>
          <a:stretch/>
        </p:blipFill>
        <p:spPr bwMode="auto">
          <a:xfrm rot="16200000">
            <a:off x="4268986" y="3083943"/>
            <a:ext cx="2850828" cy="1956767"/>
          </a:xfrm>
          <a:prstGeom prst="flowChart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6"/>
          <a:stretch/>
        </p:blipFill>
        <p:spPr>
          <a:xfrm>
            <a:off x="6816011" y="2331252"/>
            <a:ext cx="1992698" cy="3462148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644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64704"/>
            <a:ext cx="49330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1026"/>
          <p:cNvSpPr txBox="1">
            <a:spLocks noChangeArrowheads="1"/>
          </p:cNvSpPr>
          <p:nvPr/>
        </p:nvSpPr>
        <p:spPr bwMode="auto">
          <a:xfrm>
            <a:off x="323528" y="586705"/>
            <a:ext cx="7416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FORMACIÓN DIFERENCIADA</a:t>
            </a:r>
          </a:p>
          <a:p>
            <a:pPr>
              <a:defRPr/>
            </a:pPr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4° MEDIO MENCIÓN COCINA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30220"/>
              </p:ext>
            </p:extLst>
          </p:nvPr>
        </p:nvGraphicFramePr>
        <p:xfrm>
          <a:off x="611560" y="2348880"/>
          <a:ext cx="3946990" cy="1559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584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PRIMER SEMESTRE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59">
                <a:tc>
                  <a:txBody>
                    <a:bodyPr/>
                    <a:lstStyle/>
                    <a:p>
                      <a:r>
                        <a:rPr lang="es-CL" sz="1200" dirty="0"/>
                        <a:t>Cocina Chilena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4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59">
                <a:tc>
                  <a:txBody>
                    <a:bodyPr/>
                    <a:lstStyle/>
                    <a:p>
                      <a:r>
                        <a:rPr lang="es-CL" sz="1200" dirty="0"/>
                        <a:t>Elaboración de Menús y Cartas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459">
                <a:tc>
                  <a:txBody>
                    <a:bodyPr/>
                    <a:lstStyle/>
                    <a:p>
                      <a:r>
                        <a:rPr lang="es-CL" sz="1200" dirty="0"/>
                        <a:t>Elaboración de</a:t>
                      </a:r>
                      <a:r>
                        <a:rPr lang="es-CL" sz="1200" baseline="0" dirty="0"/>
                        <a:t> Productos de Repostería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678181"/>
              </p:ext>
            </p:extLst>
          </p:nvPr>
        </p:nvGraphicFramePr>
        <p:xfrm>
          <a:off x="611560" y="4221088"/>
          <a:ext cx="3946990" cy="169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29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SEGUNDO SEMESTRE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24">
                <a:tc>
                  <a:txBody>
                    <a:bodyPr/>
                    <a:lstStyle/>
                    <a:p>
                      <a:r>
                        <a:rPr lang="es-CL" sz="1200" dirty="0"/>
                        <a:t>Innovación y Cocina Internacional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4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707">
                <a:tc>
                  <a:txBody>
                    <a:bodyPr/>
                    <a:lstStyle/>
                    <a:p>
                      <a:r>
                        <a:rPr lang="es-CL" sz="1200" dirty="0"/>
                        <a:t>Elaboración de Bebidas Alcohólicas y Analcohólicas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224">
                <a:tc>
                  <a:txBody>
                    <a:bodyPr/>
                    <a:lstStyle/>
                    <a:p>
                      <a:r>
                        <a:rPr lang="es-CL" sz="1200" dirty="0"/>
                        <a:t>Emprendimiento y Empleabilidad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 hrs.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0431">
            <a:off x="5580112" y="2348880"/>
            <a:ext cx="3085590" cy="4114120"/>
          </a:xfrm>
          <a:prstGeom prst="flowChart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83938" y="1988840"/>
            <a:ext cx="8391749" cy="4248324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endParaRPr lang="es-ES_tradnl" sz="2000" b="1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600" b="1" dirty="0"/>
              <a:t>APRENDIZAJE EN LA EMPRESA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_tradnl" sz="2200" dirty="0"/>
              <a:t>   2 DÍAS A LA SEMANA    JUEVES Y VIERNES</a:t>
            </a:r>
          </a:p>
          <a:p>
            <a:pPr marL="0" indent="0">
              <a:buNone/>
              <a:defRPr/>
            </a:pPr>
            <a:r>
              <a:rPr lang="es-ES_tradnl" sz="2200" b="1" dirty="0"/>
              <a:t>   15 HORAS PEDAGÓGICAS SEMANALES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200" dirty="0"/>
              <a:t>    MAESTRO GUÍA    –       PROFESOR TUTOR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_tradnl" sz="2200" dirty="0"/>
          </a:p>
          <a:p>
            <a:pPr>
              <a:lnSpc>
                <a:spcPct val="90000"/>
              </a:lnSpc>
              <a:defRPr/>
            </a:pPr>
            <a:r>
              <a:rPr lang="es-ES_tradnl" sz="2600" b="1" dirty="0"/>
              <a:t>ANÁLISIS DE LA EXPERIENCIA EN LA EMPRESA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200" dirty="0"/>
              <a:t>   2 HORAS SEMANALES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200" dirty="0"/>
              <a:t>   INTERCAMBIO Y REFLEXIÓN COLECTIVA SOBRE LOS APRENDIZAJES REALIZADOS EN LA EMPRESA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200" dirty="0"/>
              <a:t>   REVISIÓN DE CUADERNOS DE INFORME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64704"/>
            <a:ext cx="49330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1026"/>
          <p:cNvSpPr txBox="1">
            <a:spLocks noChangeArrowheads="1"/>
          </p:cNvSpPr>
          <p:nvPr/>
        </p:nvSpPr>
        <p:spPr bwMode="auto">
          <a:xfrm>
            <a:off x="179512" y="548680"/>
            <a:ext cx="7416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FORMACIÓN PROFESIONAL DUAL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Marcador de contenido"/>
          <p:cNvSpPr>
            <a:spLocks noGrp="1"/>
          </p:cNvSpPr>
          <p:nvPr>
            <p:ph sz="half" idx="1"/>
          </p:nvPr>
        </p:nvSpPr>
        <p:spPr>
          <a:xfrm>
            <a:off x="287734" y="2171880"/>
            <a:ext cx="4248471" cy="374017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CL" sz="1600" kern="900" dirty="0">
                <a:latin typeface="+mj-lt"/>
                <a:cs typeface="Times New Roman" pitchFamily="18" charset="0"/>
              </a:rPr>
              <a:t>UNIMARC  ALTO PEÑUELAS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CL" sz="1600" kern="900" dirty="0">
                <a:latin typeface="+mj-lt"/>
                <a:cs typeface="Times New Roman" pitchFamily="18" charset="0"/>
              </a:rPr>
              <a:t>UNIMARC   BALMACEDA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CL" sz="1600" kern="900" dirty="0">
                <a:latin typeface="+mj-lt"/>
                <a:cs typeface="Times New Roman" pitchFamily="18" charset="0"/>
              </a:rPr>
              <a:t>UNIMARC   RECOVA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CL" sz="1600" kern="900" dirty="0">
                <a:latin typeface="+mj-lt"/>
                <a:cs typeface="Times New Roman" pitchFamily="18" charset="0"/>
              </a:rPr>
              <a:t>ALICOPSA  CENTRO EMPRESARIAL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CL" sz="1600" dirty="0">
                <a:cs typeface="Times New Roman" panose="02020603050405020304" pitchFamily="18" charset="0"/>
              </a:rPr>
              <a:t>HOTEL SERENA SUITE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CL" sz="1600" dirty="0">
                <a:cs typeface="Times New Roman" panose="02020603050405020304" pitchFamily="18" charset="0"/>
              </a:rPr>
              <a:t>HOTEL SERENA PLAZA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CL" sz="1600" dirty="0">
                <a:cs typeface="Times New Roman" panose="02020603050405020304" pitchFamily="18" charset="0"/>
              </a:rPr>
              <a:t>HOTEL DIEGO DE ALMAGRO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CL" sz="1600" dirty="0">
                <a:cs typeface="Times New Roman" panose="02020603050405020304" pitchFamily="18" charset="0"/>
              </a:rPr>
              <a:t>HOTEL COSTA REAL</a:t>
            </a:r>
            <a:endParaRPr lang="es-CL" altLang="es-CL" sz="16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CL" sz="1600" kern="900" dirty="0">
                <a:latin typeface="+mj-lt"/>
                <a:cs typeface="Times New Roman" pitchFamily="18" charset="0"/>
              </a:rPr>
              <a:t>CASINO ENJOY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kern="900" dirty="0">
                <a:latin typeface="+mj-lt"/>
                <a:cs typeface="Times New Roman" pitchFamily="18" charset="0"/>
              </a:rPr>
              <a:t>CASINO M.O.P.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kern="900" dirty="0">
                <a:latin typeface="+mj-lt"/>
                <a:cs typeface="Times New Roman" pitchFamily="18" charset="0"/>
              </a:rPr>
              <a:t>CASINO U.L.S.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kern="900" dirty="0">
                <a:latin typeface="+mj-lt"/>
                <a:cs typeface="Times New Roman" pitchFamily="18" charset="0"/>
              </a:rPr>
              <a:t>RESTAURANT TERRAZAS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kern="900" dirty="0">
                <a:latin typeface="+mj-lt"/>
                <a:cs typeface="Times New Roman" pitchFamily="18" charset="0"/>
              </a:rPr>
              <a:t>RESTAURANT LA MORADA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1600" kern="900" dirty="0">
                <a:latin typeface="+mj-lt"/>
                <a:cs typeface="Times New Roman" pitchFamily="18" charset="0"/>
              </a:rPr>
              <a:t>GELATERIA DIAVOLLETO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sz="1800" kern="900" dirty="0">
              <a:latin typeface="+mj-lt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CL" sz="1800" kern="900" dirty="0">
              <a:latin typeface="+mj-lt"/>
              <a:cs typeface="Times New Roman" pitchFamily="18" charset="0"/>
            </a:endParaRPr>
          </a:p>
        </p:txBody>
      </p:sp>
      <p:sp>
        <p:nvSpPr>
          <p:cNvPr id="13316" name="4 Rectángulo"/>
          <p:cNvSpPr>
            <a:spLocks noChangeArrowheads="1"/>
          </p:cNvSpPr>
          <p:nvPr/>
        </p:nvSpPr>
        <p:spPr bwMode="auto">
          <a:xfrm>
            <a:off x="4359114" y="2229110"/>
            <a:ext cx="4572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CL" altLang="es-CL" sz="1600" dirty="0">
                <a:latin typeface="+mj-lt"/>
                <a:cs typeface="Times New Roman" panose="02020603050405020304" pitchFamily="18" charset="0"/>
              </a:rPr>
              <a:t>RESTAURANT  BARILOCHE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CL" altLang="es-CL" sz="1600" dirty="0">
                <a:latin typeface="+mj-lt"/>
                <a:cs typeface="Times New Roman" panose="02020603050405020304" pitchFamily="18" charset="0"/>
              </a:rPr>
              <a:t>RESTAURANT NEW CITY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CL" altLang="es-CL" sz="1600" dirty="0">
                <a:latin typeface="+mj-lt"/>
                <a:cs typeface="Times New Roman" panose="02020603050405020304" pitchFamily="18" charset="0"/>
              </a:rPr>
              <a:t>RESTAURANT  LA FONTANA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CL" altLang="es-CL" sz="1600" dirty="0">
                <a:latin typeface="+mj-lt"/>
                <a:cs typeface="Times New Roman" panose="02020603050405020304" pitchFamily="18" charset="0"/>
              </a:rPr>
              <a:t>RESTAURANT CHEF INTERNACIONAL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CL" altLang="es-CL" sz="1600" dirty="0">
                <a:latin typeface="+mj-lt"/>
                <a:cs typeface="Times New Roman" panose="02020603050405020304" pitchFamily="18" charset="0"/>
              </a:rPr>
              <a:t>RESTAURANT  BOOKAFÉ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ES" altLang="es-CL" sz="1600" dirty="0">
                <a:latin typeface="+mj-lt"/>
                <a:cs typeface="Times New Roman" panose="02020603050405020304" pitchFamily="18" charset="0"/>
              </a:rPr>
              <a:t>RESTAURANT PASTA E BRAZZA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ES" altLang="es-CL" sz="1600" dirty="0">
                <a:latin typeface="+mj-lt"/>
                <a:cs typeface="Times New Roman" panose="02020603050405020304" pitchFamily="18" charset="0"/>
              </a:rPr>
              <a:t>RESTAURANT LA MILÁN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ES" altLang="es-CL" sz="1600" dirty="0">
                <a:latin typeface="+mj-lt"/>
                <a:cs typeface="Times New Roman" panose="02020603050405020304" pitchFamily="18" charset="0"/>
              </a:rPr>
              <a:t>RESTAURAN FOGÓN DEL MAR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CL" altLang="es-CL" sz="1600" dirty="0">
                <a:latin typeface="+mj-lt"/>
                <a:cs typeface="Times New Roman" panose="02020603050405020304" pitchFamily="18" charset="0"/>
              </a:rPr>
              <a:t>PASTELERÍA  MI CAFÉ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ES" altLang="es-CL" sz="1600" dirty="0">
                <a:latin typeface="+mj-lt"/>
                <a:cs typeface="Times New Roman" panose="02020603050405020304" pitchFamily="18" charset="0"/>
              </a:rPr>
              <a:t>CAFÉ MI CAFÉ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ES" altLang="es-CL" sz="1600" dirty="0">
                <a:latin typeface="+mj-lt"/>
                <a:cs typeface="Times New Roman" panose="02020603050405020304" pitchFamily="18" charset="0"/>
              </a:rPr>
              <a:t>CAFÉ DEL MUSEO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r>
              <a:rPr lang="es-ES" altLang="es-CL" sz="1600" dirty="0">
                <a:latin typeface="+mj-lt"/>
                <a:cs typeface="Times New Roman" panose="02020603050405020304" pitchFamily="18" charset="0"/>
              </a:rPr>
              <a:t>COFFE EXPRESS</a:t>
            </a:r>
          </a:p>
          <a:p>
            <a:pPr>
              <a:spcBef>
                <a:spcPct val="0"/>
              </a:spcBef>
              <a:buClr>
                <a:srgbClr val="FFCC66"/>
              </a:buClr>
              <a:buFont typeface="Wingdings" panose="05000000000000000000" pitchFamily="2" charset="2"/>
              <a:buChar char="Ø"/>
            </a:pPr>
            <a:r>
              <a:rPr lang="es-ES" altLang="es-CL" sz="1600" dirty="0">
                <a:cs typeface="Times New Roman" panose="02020603050405020304" pitchFamily="18" charset="0"/>
              </a:rPr>
              <a:t>CAFÉ MATÍAS</a:t>
            </a:r>
          </a:p>
          <a:p>
            <a:pPr>
              <a:spcBef>
                <a:spcPct val="0"/>
              </a:spcBef>
              <a:buClr>
                <a:srgbClr val="FFCC66"/>
              </a:buClr>
              <a:buFont typeface="Wingdings" panose="05000000000000000000" pitchFamily="2" charset="2"/>
              <a:buChar char="Ø"/>
            </a:pPr>
            <a:endParaRPr lang="es-ES" altLang="es-CL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FFCC66"/>
              </a:buClr>
              <a:buSzTx/>
              <a:buFont typeface="Wingdings" panose="05000000000000000000" pitchFamily="2" charset="2"/>
              <a:buChar char="Ø"/>
            </a:pPr>
            <a:endParaRPr lang="es-ES" altLang="es-CL" sz="1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64704"/>
            <a:ext cx="49330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1026"/>
          <p:cNvSpPr txBox="1">
            <a:spLocks noChangeArrowheads="1"/>
          </p:cNvSpPr>
          <p:nvPr/>
        </p:nvSpPr>
        <p:spPr bwMode="auto">
          <a:xfrm>
            <a:off x="179512" y="548680"/>
            <a:ext cx="7416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CENTROS DE APRENDIZAJE Y CENTROS DE PRÁCTICA PROFESIONAL</a:t>
            </a:r>
          </a:p>
        </p:txBody>
      </p:sp>
      <p:pic>
        <p:nvPicPr>
          <p:cNvPr id="9" name="Picture 7" descr="Resultado de imagen para COLLAGE DE PLA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3" b="70925"/>
          <a:stretch/>
        </p:blipFill>
        <p:spPr bwMode="auto">
          <a:xfrm>
            <a:off x="4609424" y="6084354"/>
            <a:ext cx="4355063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Resultado de imagen para COLLAGE DE PLA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46" b="5366"/>
          <a:stretch/>
        </p:blipFill>
        <p:spPr bwMode="auto">
          <a:xfrm>
            <a:off x="179512" y="6084354"/>
            <a:ext cx="4429912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4_Fluj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1458</TotalTime>
  <Words>661</Words>
  <Application>Microsoft Office PowerPoint</Application>
  <PresentationFormat>Presentación en pantalla (4:3)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Alefbet</vt:lpstr>
      <vt:lpstr>Arial</vt:lpstr>
      <vt:lpstr>Calibri</vt:lpstr>
      <vt:lpstr>Tahoma</vt:lpstr>
      <vt:lpstr>Trebuchet MS</vt:lpstr>
      <vt:lpstr>Wingdings</vt:lpstr>
      <vt:lpstr>Wingdings 2</vt:lpstr>
      <vt:lpstr>4_Flujo</vt:lpstr>
      <vt:lpstr>Berlín</vt:lpstr>
      <vt:lpstr>Presentación de PowerPoint</vt:lpstr>
      <vt:lpstr>Presentación de PowerPoint</vt:lpstr>
      <vt:lpstr>Presentación de PowerPoint</vt:lpstr>
      <vt:lpstr>OBJETIVOS FUNDAMENTALES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DE TITULACIÒN</vt:lpstr>
      <vt:lpstr>Presentación de PowerPoint</vt:lpstr>
      <vt:lpstr>PROCESO DE POSTULACIÓN</vt:lpstr>
      <vt:lpstr>NOSOTROS PODEMOS,  Y TÚ… ATRÉVETE</vt:lpstr>
    </vt:vector>
  </TitlesOfParts>
  <Company>GGV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TITULADOS A LA FECHA:</dc:title>
  <dc:creator>TP</dc:creator>
  <cp:lastModifiedBy>Aida Maldonado Traslaviña</cp:lastModifiedBy>
  <cp:revision>197</cp:revision>
  <dcterms:created xsi:type="dcterms:W3CDTF">2009-10-23T15:56:57Z</dcterms:created>
  <dcterms:modified xsi:type="dcterms:W3CDTF">2021-08-11T16:29:01Z</dcterms:modified>
</cp:coreProperties>
</file>